
<file path=[Content_Types].xml><?xml version="1.0" encoding="utf-8"?>
<Types xmlns="http://schemas.openxmlformats.org/package/2006/content-types">
  <Default Extension="jfif"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56" r:id="rId5"/>
    <p:sldId id="260" r:id="rId6"/>
    <p:sldId id="258" r:id="rId7"/>
    <p:sldId id="286" r:id="rId8"/>
    <p:sldId id="287" r:id="rId9"/>
    <p:sldId id="288" r:id="rId10"/>
    <p:sldId id="290" r:id="rId11"/>
    <p:sldId id="291" r:id="rId12"/>
    <p:sldId id="293" r:id="rId13"/>
    <p:sldId id="292" r:id="rId14"/>
    <p:sldId id="294" r:id="rId15"/>
    <p:sldId id="295" r:id="rId16"/>
    <p:sldId id="296" r:id="rId17"/>
    <p:sldId id="29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002" autoAdjust="0"/>
    <p:restoredTop sz="94660"/>
  </p:normalViewPr>
  <p:slideViewPr>
    <p:cSldViewPr snapToGrid="0">
      <p:cViewPr varScale="1">
        <p:scale>
          <a:sx n="63" d="100"/>
          <a:sy n="63" d="100"/>
        </p:scale>
        <p:origin x="840" y="56"/>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9/16/2022</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fif>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9/16/2022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jfif"/><Relationship Id="rId2" Type="http://schemas.openxmlformats.org/officeDocument/2006/relationships/image" Target="../media/image4.png"/><Relationship Id="rId1" Type="http://schemas.openxmlformats.org/officeDocument/2006/relationships/slideLayout" Target="../slideLayouts/slideLayout1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p:txBody>
          <a:bodyPr/>
          <a:lstStyle/>
          <a:p>
            <a:r>
              <a:rPr lang="en-US" dirty="0"/>
              <a:t>Cyber Security</a:t>
            </a:r>
          </a:p>
        </p:txBody>
      </p:sp>
      <p:sp>
        <p:nvSpPr>
          <p:cNvPr id="3" name="Subtitle 2">
            <a:extLst>
              <a:ext uri="{FF2B5EF4-FFF2-40B4-BE49-F238E27FC236}">
                <a16:creationId xmlns:a16="http://schemas.microsoft.com/office/drawing/2014/main" id="{0D537F64-4C96-4AA8-BB21-E8053A3186DD}"/>
              </a:ext>
            </a:extLst>
          </p:cNvPr>
          <p:cNvSpPr>
            <a:spLocks noGrp="1"/>
          </p:cNvSpPr>
          <p:nvPr>
            <p:ph type="subTitle" idx="1"/>
          </p:nvPr>
        </p:nvSpPr>
        <p:spPr>
          <a:xfrm>
            <a:off x="2761488" y="3721608"/>
            <a:ext cx="7693152" cy="2465832"/>
          </a:xfrm>
        </p:spPr>
        <p:txBody>
          <a:bodyPr>
            <a:normAutofit/>
          </a:bodyPr>
          <a:lstStyle/>
          <a:p>
            <a:pPr marL="0" indent="0">
              <a:buNone/>
            </a:pPr>
            <a:r>
              <a:rPr lang="en-US" dirty="0"/>
              <a:t>BY- RISHAB VERMA (2021UCA1946)</a:t>
            </a:r>
          </a:p>
          <a:p>
            <a:pPr marL="0" indent="0">
              <a:buNone/>
            </a:pPr>
            <a:r>
              <a:rPr lang="en-US" dirty="0"/>
              <a:t>      YASH DABAS (2021UCA1912)</a:t>
            </a:r>
          </a:p>
          <a:p>
            <a:pPr marL="0" indent="0">
              <a:buNone/>
            </a:pPr>
            <a:r>
              <a:rPr lang="en-US" dirty="0"/>
              <a:t>      JATIN (2021UCA1914)</a:t>
            </a:r>
          </a:p>
          <a:p>
            <a:pPr marL="0" indent="0">
              <a:buNone/>
            </a:pPr>
            <a:r>
              <a:rPr lang="en-US" dirty="0"/>
              <a:t>      UPANSHU DHANKHER (2021UCA1901)</a:t>
            </a:r>
          </a:p>
        </p:txBody>
      </p:sp>
    </p:spTree>
    <p:extLst>
      <p:ext uri="{BB962C8B-B14F-4D97-AF65-F5344CB8AC3E}">
        <p14:creationId xmlns:p14="http://schemas.microsoft.com/office/powerpoint/2010/main" val="394693459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17827-EFBA-E51B-9CD9-B6423A35239E}"/>
              </a:ext>
            </a:extLst>
          </p:cNvPr>
          <p:cNvSpPr>
            <a:spLocks noGrp="1"/>
          </p:cNvSpPr>
          <p:nvPr>
            <p:ph type="title"/>
          </p:nvPr>
        </p:nvSpPr>
        <p:spPr/>
        <p:txBody>
          <a:bodyPr/>
          <a:lstStyle/>
          <a:p>
            <a:r>
              <a:rPr lang="en-IN" dirty="0"/>
              <a:t>2. Social Engineering Attack</a:t>
            </a:r>
          </a:p>
        </p:txBody>
      </p:sp>
      <p:sp>
        <p:nvSpPr>
          <p:cNvPr id="3" name="Slide Number Placeholder 2">
            <a:extLst>
              <a:ext uri="{FF2B5EF4-FFF2-40B4-BE49-F238E27FC236}">
                <a16:creationId xmlns:a16="http://schemas.microsoft.com/office/drawing/2014/main" id="{402DA456-3BF7-6D22-2E76-AE2682A4AC39}"/>
              </a:ext>
            </a:extLst>
          </p:cNvPr>
          <p:cNvSpPr>
            <a:spLocks noGrp="1"/>
          </p:cNvSpPr>
          <p:nvPr>
            <p:ph type="sldNum" sz="quarter" idx="12"/>
          </p:nvPr>
        </p:nvSpPr>
        <p:spPr/>
        <p:txBody>
          <a:bodyPr/>
          <a:lstStyle/>
          <a:p>
            <a:fld id="{C263D6C4-4840-40CC-AC84-17E24B3B7BDE}" type="slidenum">
              <a:rPr lang="en-US" noProof="0" smtClean="0"/>
              <a:pPr/>
              <a:t>10</a:t>
            </a:fld>
            <a:endParaRPr lang="en-US" noProof="0" dirty="0"/>
          </a:p>
        </p:txBody>
      </p:sp>
      <p:sp>
        <p:nvSpPr>
          <p:cNvPr id="4" name="Text Placeholder 3">
            <a:extLst>
              <a:ext uri="{FF2B5EF4-FFF2-40B4-BE49-F238E27FC236}">
                <a16:creationId xmlns:a16="http://schemas.microsoft.com/office/drawing/2014/main" id="{FE7B37F5-FB78-C0A1-30A3-A482DD968517}"/>
              </a:ext>
            </a:extLst>
          </p:cNvPr>
          <p:cNvSpPr>
            <a:spLocks noGrp="1"/>
          </p:cNvSpPr>
          <p:nvPr>
            <p:ph type="body" sz="quarter" idx="13"/>
          </p:nvPr>
        </p:nvSpPr>
        <p:spPr>
          <a:xfrm>
            <a:off x="444500" y="1625384"/>
            <a:ext cx="7759700" cy="5054815"/>
          </a:xfrm>
        </p:spPr>
        <p:txBody>
          <a:bodyPr/>
          <a:lstStyle/>
          <a:p>
            <a:r>
              <a:rPr lang="en-IN" sz="2000" dirty="0"/>
              <a:t>It is the art of manipulating people so that they end up giving their confidential information. It is broken down into 3 categories:  1) Phishing Attack</a:t>
            </a:r>
          </a:p>
          <a:p>
            <a:pPr marL="0" indent="0">
              <a:buNone/>
            </a:pPr>
            <a:r>
              <a:rPr lang="en-IN" sz="2000" dirty="0"/>
              <a:t>                                 2) Spear Phishing Attack</a:t>
            </a:r>
          </a:p>
          <a:p>
            <a:pPr marL="0" indent="0">
              <a:buNone/>
            </a:pPr>
            <a:r>
              <a:rPr lang="en-IN" sz="2000" dirty="0"/>
              <a:t>                                 3) Whaling Phishing Attack</a:t>
            </a:r>
          </a:p>
          <a:p>
            <a:r>
              <a:rPr lang="en-IN" sz="2000" dirty="0"/>
              <a:t>Phishing attack is a practice wherein the hacker usually sends fraudulent emails, which appear to be coming from a trusted source. It is done to install malware or to steal sensitive data like credit card information, and login credentials.</a:t>
            </a:r>
          </a:p>
          <a:p>
            <a:r>
              <a:rPr lang="en-IN" sz="2000" dirty="0"/>
              <a:t>Spear Phishing is a variation of Phishing. Here, the attacker targets a specific individual or a group of people.</a:t>
            </a:r>
          </a:p>
        </p:txBody>
      </p:sp>
    </p:spTree>
    <p:extLst>
      <p:ext uri="{BB962C8B-B14F-4D97-AF65-F5344CB8AC3E}">
        <p14:creationId xmlns:p14="http://schemas.microsoft.com/office/powerpoint/2010/main" val="2642598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401B1-BD26-1EC0-75E5-C7E589E10A61}"/>
              </a:ext>
            </a:extLst>
          </p:cNvPr>
          <p:cNvSpPr>
            <a:spLocks noGrp="1"/>
          </p:cNvSpPr>
          <p:nvPr>
            <p:ph type="title"/>
          </p:nvPr>
        </p:nvSpPr>
        <p:spPr>
          <a:xfrm flipV="1">
            <a:off x="444500" y="0"/>
            <a:ext cx="11214100" cy="177800"/>
          </a:xfrm>
        </p:spPr>
        <p:txBody>
          <a:bodyPr/>
          <a:lstStyle/>
          <a:p>
            <a:endParaRPr lang="en-IN"/>
          </a:p>
        </p:txBody>
      </p:sp>
      <p:sp>
        <p:nvSpPr>
          <p:cNvPr id="3" name="Slide Number Placeholder 2">
            <a:extLst>
              <a:ext uri="{FF2B5EF4-FFF2-40B4-BE49-F238E27FC236}">
                <a16:creationId xmlns:a16="http://schemas.microsoft.com/office/drawing/2014/main" id="{1DA8DDDB-10BD-585D-71CA-4097ED2F9C9B}"/>
              </a:ext>
            </a:extLst>
          </p:cNvPr>
          <p:cNvSpPr>
            <a:spLocks noGrp="1"/>
          </p:cNvSpPr>
          <p:nvPr>
            <p:ph type="sldNum" sz="quarter" idx="12"/>
          </p:nvPr>
        </p:nvSpPr>
        <p:spPr/>
        <p:txBody>
          <a:bodyPr/>
          <a:lstStyle/>
          <a:p>
            <a:fld id="{C263D6C4-4840-40CC-AC84-17E24B3B7BDE}" type="slidenum">
              <a:rPr lang="en-US" noProof="0" smtClean="0"/>
              <a:pPr/>
              <a:t>11</a:t>
            </a:fld>
            <a:endParaRPr lang="en-US" noProof="0" dirty="0"/>
          </a:p>
        </p:txBody>
      </p:sp>
      <p:sp>
        <p:nvSpPr>
          <p:cNvPr id="4" name="Text Placeholder 3">
            <a:extLst>
              <a:ext uri="{FF2B5EF4-FFF2-40B4-BE49-F238E27FC236}">
                <a16:creationId xmlns:a16="http://schemas.microsoft.com/office/drawing/2014/main" id="{FDB2F730-5F89-71A1-D127-1B75928C1338}"/>
              </a:ext>
            </a:extLst>
          </p:cNvPr>
          <p:cNvSpPr>
            <a:spLocks noGrp="1"/>
          </p:cNvSpPr>
          <p:nvPr>
            <p:ph type="body" sz="quarter" idx="13"/>
          </p:nvPr>
        </p:nvSpPr>
        <p:spPr>
          <a:xfrm>
            <a:off x="444500" y="622300"/>
            <a:ext cx="8305800" cy="6235700"/>
          </a:xfrm>
        </p:spPr>
        <p:txBody>
          <a:bodyPr/>
          <a:lstStyle/>
          <a:p>
            <a:r>
              <a:rPr lang="en-IN" sz="2000" dirty="0"/>
              <a:t>Whaling Phishing attack is a type of attack that specifically targets wealthy, powerful and prominent individuals.</a:t>
            </a:r>
          </a:p>
          <a:p>
            <a:r>
              <a:rPr lang="en-IN" sz="2000" dirty="0"/>
              <a:t>For example: You get a mail like this</a:t>
            </a:r>
          </a:p>
        </p:txBody>
      </p:sp>
      <p:pic>
        <p:nvPicPr>
          <p:cNvPr id="6" name="Picture 5">
            <a:extLst>
              <a:ext uri="{FF2B5EF4-FFF2-40B4-BE49-F238E27FC236}">
                <a16:creationId xmlns:a16="http://schemas.microsoft.com/office/drawing/2014/main" id="{20F72DED-0C5B-7A33-6D50-B65B448346B5}"/>
              </a:ext>
            </a:extLst>
          </p:cNvPr>
          <p:cNvPicPr>
            <a:picLocks noChangeAspect="1"/>
          </p:cNvPicPr>
          <p:nvPr/>
        </p:nvPicPr>
        <p:blipFill>
          <a:blip r:embed="rId2"/>
          <a:stretch>
            <a:fillRect/>
          </a:stretch>
        </p:blipFill>
        <p:spPr>
          <a:xfrm>
            <a:off x="812800" y="2158999"/>
            <a:ext cx="6896100" cy="4521201"/>
          </a:xfrm>
          <a:prstGeom prst="rect">
            <a:avLst/>
          </a:prstGeom>
        </p:spPr>
      </p:pic>
    </p:spTree>
    <p:extLst>
      <p:ext uri="{BB962C8B-B14F-4D97-AF65-F5344CB8AC3E}">
        <p14:creationId xmlns:p14="http://schemas.microsoft.com/office/powerpoint/2010/main" val="675196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6C1B1-6E77-E072-5129-F158E7F1D2BC}"/>
              </a:ext>
            </a:extLst>
          </p:cNvPr>
          <p:cNvSpPr>
            <a:spLocks noGrp="1"/>
          </p:cNvSpPr>
          <p:nvPr>
            <p:ph type="title"/>
          </p:nvPr>
        </p:nvSpPr>
        <p:spPr/>
        <p:txBody>
          <a:bodyPr/>
          <a:lstStyle/>
          <a:p>
            <a:r>
              <a:rPr lang="en-IN" dirty="0"/>
              <a:t>3. Man in the Middle Attack</a:t>
            </a:r>
          </a:p>
        </p:txBody>
      </p:sp>
      <p:sp>
        <p:nvSpPr>
          <p:cNvPr id="3" name="Slide Number Placeholder 2">
            <a:extLst>
              <a:ext uri="{FF2B5EF4-FFF2-40B4-BE49-F238E27FC236}">
                <a16:creationId xmlns:a16="http://schemas.microsoft.com/office/drawing/2014/main" id="{412BE3E8-E080-5E18-A45C-D3C09413EF0F}"/>
              </a:ext>
            </a:extLst>
          </p:cNvPr>
          <p:cNvSpPr>
            <a:spLocks noGrp="1"/>
          </p:cNvSpPr>
          <p:nvPr>
            <p:ph type="sldNum" sz="quarter" idx="12"/>
          </p:nvPr>
        </p:nvSpPr>
        <p:spPr/>
        <p:txBody>
          <a:bodyPr/>
          <a:lstStyle/>
          <a:p>
            <a:fld id="{C263D6C4-4840-40CC-AC84-17E24B3B7BDE}" type="slidenum">
              <a:rPr lang="en-US" noProof="0" smtClean="0"/>
              <a:pPr/>
              <a:t>12</a:t>
            </a:fld>
            <a:endParaRPr lang="en-US" noProof="0" dirty="0"/>
          </a:p>
        </p:txBody>
      </p:sp>
      <p:sp>
        <p:nvSpPr>
          <p:cNvPr id="4" name="Text Placeholder 3">
            <a:extLst>
              <a:ext uri="{FF2B5EF4-FFF2-40B4-BE49-F238E27FC236}">
                <a16:creationId xmlns:a16="http://schemas.microsoft.com/office/drawing/2014/main" id="{EDFAFCB1-CF3D-D63A-E153-8A2F8A75BC73}"/>
              </a:ext>
            </a:extLst>
          </p:cNvPr>
          <p:cNvSpPr>
            <a:spLocks noGrp="1"/>
          </p:cNvSpPr>
          <p:nvPr>
            <p:ph type="body" sz="quarter" idx="13"/>
          </p:nvPr>
        </p:nvSpPr>
        <p:spPr>
          <a:xfrm>
            <a:off x="444500" y="1625385"/>
            <a:ext cx="7429500" cy="4838915"/>
          </a:xfrm>
        </p:spPr>
        <p:txBody>
          <a:bodyPr/>
          <a:lstStyle/>
          <a:p>
            <a:r>
              <a:rPr lang="en-IN" sz="2000" dirty="0"/>
              <a:t>The attacking computer takes the IP address of the client. Unaware of this, the server continues to communicate with the attacker. This happens in an unsecured Wi-Fi network and through malware.</a:t>
            </a:r>
          </a:p>
        </p:txBody>
      </p:sp>
      <p:pic>
        <p:nvPicPr>
          <p:cNvPr id="6" name="Picture 5">
            <a:extLst>
              <a:ext uri="{FF2B5EF4-FFF2-40B4-BE49-F238E27FC236}">
                <a16:creationId xmlns:a16="http://schemas.microsoft.com/office/drawing/2014/main" id="{AFD2270B-45CA-3A9F-166C-A493F0AAF5DD}"/>
              </a:ext>
            </a:extLst>
          </p:cNvPr>
          <p:cNvPicPr>
            <a:picLocks noChangeAspect="1"/>
          </p:cNvPicPr>
          <p:nvPr/>
        </p:nvPicPr>
        <p:blipFill>
          <a:blip r:embed="rId2"/>
          <a:stretch>
            <a:fillRect/>
          </a:stretch>
        </p:blipFill>
        <p:spPr>
          <a:xfrm>
            <a:off x="254000" y="3150814"/>
            <a:ext cx="9194800" cy="3435723"/>
          </a:xfrm>
          <a:prstGeom prst="rect">
            <a:avLst/>
          </a:prstGeom>
        </p:spPr>
      </p:pic>
    </p:spTree>
    <p:extLst>
      <p:ext uri="{BB962C8B-B14F-4D97-AF65-F5344CB8AC3E}">
        <p14:creationId xmlns:p14="http://schemas.microsoft.com/office/powerpoint/2010/main" val="2166963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DC7C3-2354-FAF3-807B-063AD5B89CC3}"/>
              </a:ext>
            </a:extLst>
          </p:cNvPr>
          <p:cNvSpPr>
            <a:spLocks noGrp="1"/>
          </p:cNvSpPr>
          <p:nvPr>
            <p:ph type="title"/>
          </p:nvPr>
        </p:nvSpPr>
        <p:spPr/>
        <p:txBody>
          <a:bodyPr/>
          <a:lstStyle/>
          <a:p>
            <a:r>
              <a:rPr lang="en-IN" dirty="0"/>
              <a:t>4. Denial of Service Attack</a:t>
            </a:r>
          </a:p>
        </p:txBody>
      </p:sp>
      <p:sp>
        <p:nvSpPr>
          <p:cNvPr id="3" name="Slide Number Placeholder 2">
            <a:extLst>
              <a:ext uri="{FF2B5EF4-FFF2-40B4-BE49-F238E27FC236}">
                <a16:creationId xmlns:a16="http://schemas.microsoft.com/office/drawing/2014/main" id="{3D11FFAA-E2AF-2658-23C9-FA3B70B02A83}"/>
              </a:ext>
            </a:extLst>
          </p:cNvPr>
          <p:cNvSpPr>
            <a:spLocks noGrp="1"/>
          </p:cNvSpPr>
          <p:nvPr>
            <p:ph type="sldNum" sz="quarter" idx="12"/>
          </p:nvPr>
        </p:nvSpPr>
        <p:spPr/>
        <p:txBody>
          <a:bodyPr/>
          <a:lstStyle/>
          <a:p>
            <a:fld id="{C263D6C4-4840-40CC-AC84-17E24B3B7BDE}" type="slidenum">
              <a:rPr lang="en-US" noProof="0" smtClean="0"/>
              <a:pPr/>
              <a:t>13</a:t>
            </a:fld>
            <a:endParaRPr lang="en-US" noProof="0" dirty="0"/>
          </a:p>
        </p:txBody>
      </p:sp>
      <p:sp>
        <p:nvSpPr>
          <p:cNvPr id="4" name="Text Placeholder 3">
            <a:extLst>
              <a:ext uri="{FF2B5EF4-FFF2-40B4-BE49-F238E27FC236}">
                <a16:creationId xmlns:a16="http://schemas.microsoft.com/office/drawing/2014/main" id="{AEFF8876-F052-B09E-2FA3-E854EAB5443F}"/>
              </a:ext>
            </a:extLst>
          </p:cNvPr>
          <p:cNvSpPr>
            <a:spLocks noGrp="1"/>
          </p:cNvSpPr>
          <p:nvPr>
            <p:ph type="body" sz="quarter" idx="13"/>
          </p:nvPr>
        </p:nvSpPr>
        <p:spPr/>
        <p:txBody>
          <a:bodyPr/>
          <a:lstStyle/>
          <a:p>
            <a:r>
              <a:rPr lang="en-IN" sz="2000" dirty="0"/>
              <a:t>A Denial of Service attacks motive is to flood system and networks with traffic to exhaust its resources and bandwidth. By doing so, it is unable to cater to legitimate service requests.</a:t>
            </a:r>
          </a:p>
          <a:p>
            <a:r>
              <a:rPr lang="en-IN" sz="2000" dirty="0"/>
              <a:t>When attackers use multiple systems to launch this attack, it is known as Distributed Denial of Service (DDOS) attack.</a:t>
            </a:r>
          </a:p>
        </p:txBody>
      </p:sp>
      <p:pic>
        <p:nvPicPr>
          <p:cNvPr id="6" name="Picture 5">
            <a:extLst>
              <a:ext uri="{FF2B5EF4-FFF2-40B4-BE49-F238E27FC236}">
                <a16:creationId xmlns:a16="http://schemas.microsoft.com/office/drawing/2014/main" id="{8DE7C0B5-EFC2-D4D3-50B1-37C9D45D101F}"/>
              </a:ext>
            </a:extLst>
          </p:cNvPr>
          <p:cNvPicPr>
            <a:picLocks noChangeAspect="1"/>
          </p:cNvPicPr>
          <p:nvPr/>
        </p:nvPicPr>
        <p:blipFill>
          <a:blip r:embed="rId2"/>
          <a:stretch>
            <a:fillRect/>
          </a:stretch>
        </p:blipFill>
        <p:spPr>
          <a:xfrm>
            <a:off x="2654300" y="3728518"/>
            <a:ext cx="5864774" cy="3008194"/>
          </a:xfrm>
          <a:prstGeom prst="rect">
            <a:avLst/>
          </a:prstGeom>
        </p:spPr>
      </p:pic>
    </p:spTree>
    <p:extLst>
      <p:ext uri="{BB962C8B-B14F-4D97-AF65-F5344CB8AC3E}">
        <p14:creationId xmlns:p14="http://schemas.microsoft.com/office/powerpoint/2010/main" val="41063140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E6A7A-820B-8F54-0A85-F3C6459E5ACA}"/>
              </a:ext>
            </a:extLst>
          </p:cNvPr>
          <p:cNvSpPr>
            <a:spLocks noGrp="1"/>
          </p:cNvSpPr>
          <p:nvPr>
            <p:ph type="title"/>
          </p:nvPr>
        </p:nvSpPr>
        <p:spPr/>
        <p:txBody>
          <a:bodyPr/>
          <a:lstStyle/>
          <a:p>
            <a:r>
              <a:rPr lang="en-IN" dirty="0"/>
              <a:t>5. SQL Injection Attack</a:t>
            </a:r>
          </a:p>
        </p:txBody>
      </p:sp>
      <p:sp>
        <p:nvSpPr>
          <p:cNvPr id="3" name="Slide Number Placeholder 2">
            <a:extLst>
              <a:ext uri="{FF2B5EF4-FFF2-40B4-BE49-F238E27FC236}">
                <a16:creationId xmlns:a16="http://schemas.microsoft.com/office/drawing/2014/main" id="{88A05DA1-42E0-0DF4-B117-D6608A6BE84E}"/>
              </a:ext>
            </a:extLst>
          </p:cNvPr>
          <p:cNvSpPr>
            <a:spLocks noGrp="1"/>
          </p:cNvSpPr>
          <p:nvPr>
            <p:ph type="sldNum" sz="quarter" idx="12"/>
          </p:nvPr>
        </p:nvSpPr>
        <p:spPr/>
        <p:txBody>
          <a:bodyPr/>
          <a:lstStyle/>
          <a:p>
            <a:fld id="{C263D6C4-4840-40CC-AC84-17E24B3B7BDE}" type="slidenum">
              <a:rPr lang="en-US" noProof="0" smtClean="0"/>
              <a:pPr/>
              <a:t>14</a:t>
            </a:fld>
            <a:endParaRPr lang="en-US" noProof="0" dirty="0"/>
          </a:p>
        </p:txBody>
      </p:sp>
      <p:sp>
        <p:nvSpPr>
          <p:cNvPr id="4" name="Text Placeholder 3">
            <a:extLst>
              <a:ext uri="{FF2B5EF4-FFF2-40B4-BE49-F238E27FC236}">
                <a16:creationId xmlns:a16="http://schemas.microsoft.com/office/drawing/2014/main" id="{65AA6F6B-F0B3-8939-A9A6-694DFA31A099}"/>
              </a:ext>
            </a:extLst>
          </p:cNvPr>
          <p:cNvSpPr>
            <a:spLocks noGrp="1"/>
          </p:cNvSpPr>
          <p:nvPr>
            <p:ph type="body" sz="quarter" idx="13"/>
          </p:nvPr>
        </p:nvSpPr>
        <p:spPr/>
        <p:txBody>
          <a:bodyPr/>
          <a:lstStyle/>
          <a:p>
            <a:r>
              <a:rPr lang="en-IN" sz="2000" dirty="0"/>
              <a:t>In a database-driven website, the hacker manipulates a standard SQL query. Malicious code is inserted into a SQL server to obtain information.</a:t>
            </a:r>
          </a:p>
          <a:p>
            <a:r>
              <a:rPr lang="en-IN" sz="2000" dirty="0"/>
              <a:t>This attack allows hackers to view, edit, and delete tables in databases. In addition to this, the attackers can also obtain administrative rights.</a:t>
            </a:r>
          </a:p>
        </p:txBody>
      </p:sp>
      <p:pic>
        <p:nvPicPr>
          <p:cNvPr id="6" name="Picture 5">
            <a:extLst>
              <a:ext uri="{FF2B5EF4-FFF2-40B4-BE49-F238E27FC236}">
                <a16:creationId xmlns:a16="http://schemas.microsoft.com/office/drawing/2014/main" id="{90FF2D46-D475-D5A4-D48C-32B12A063CCD}"/>
              </a:ext>
            </a:extLst>
          </p:cNvPr>
          <p:cNvPicPr>
            <a:picLocks noChangeAspect="1"/>
          </p:cNvPicPr>
          <p:nvPr/>
        </p:nvPicPr>
        <p:blipFill>
          <a:blip r:embed="rId2"/>
          <a:stretch>
            <a:fillRect/>
          </a:stretch>
        </p:blipFill>
        <p:spPr>
          <a:xfrm>
            <a:off x="444500" y="3771900"/>
            <a:ext cx="8318500" cy="2744906"/>
          </a:xfrm>
          <a:prstGeom prst="rect">
            <a:avLst/>
          </a:prstGeom>
        </p:spPr>
      </p:pic>
    </p:spTree>
    <p:extLst>
      <p:ext uri="{BB962C8B-B14F-4D97-AF65-F5344CB8AC3E}">
        <p14:creationId xmlns:p14="http://schemas.microsoft.com/office/powerpoint/2010/main" val="1853341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179B88-D43C-4A31-9A52-3498E9430782}"/>
              </a:ext>
            </a:extLst>
          </p:cNvPr>
          <p:cNvSpPr>
            <a:spLocks noGrp="1"/>
          </p:cNvSpPr>
          <p:nvPr>
            <p:ph type="title"/>
          </p:nvPr>
        </p:nvSpPr>
        <p:spPr/>
        <p:txBody>
          <a:bodyPr/>
          <a:lstStyle/>
          <a:p>
            <a:r>
              <a:rPr lang="en-US" dirty="0"/>
              <a:t>Cyber Attacks</a:t>
            </a:r>
          </a:p>
        </p:txBody>
      </p:sp>
      <p:sp>
        <p:nvSpPr>
          <p:cNvPr id="5" name="Text Placeholder 4">
            <a:extLst>
              <a:ext uri="{FF2B5EF4-FFF2-40B4-BE49-F238E27FC236}">
                <a16:creationId xmlns:a16="http://schemas.microsoft.com/office/drawing/2014/main" id="{DCDDBE65-9AB1-4989-AF86-726591A6A128}"/>
              </a:ext>
            </a:extLst>
          </p:cNvPr>
          <p:cNvSpPr>
            <a:spLocks noGrp="1"/>
          </p:cNvSpPr>
          <p:nvPr>
            <p:ph type="body" idx="1"/>
          </p:nvPr>
        </p:nvSpPr>
        <p:spPr>
          <a:xfrm>
            <a:off x="831849" y="4754879"/>
            <a:ext cx="8600250" cy="1560196"/>
          </a:xfrm>
        </p:spPr>
        <p:txBody>
          <a:bodyPr>
            <a:normAutofit/>
          </a:bodyPr>
          <a:lstStyle/>
          <a:p>
            <a:r>
              <a:rPr lang="en-US" b="0" i="0" dirty="0">
                <a:solidFill>
                  <a:srgbClr val="BDC1C6"/>
                </a:solidFill>
                <a:effectLst/>
                <a:latin typeface="arial" panose="020B0604020202020204" pitchFamily="34" charset="0"/>
              </a:rPr>
              <a:t>A cyberattack is a malicious and deliberate attempt by an individual or organization to breach the information system of another individual or organization. </a:t>
            </a:r>
            <a:r>
              <a:rPr lang="en-US" dirty="0"/>
              <a:t>People and Organizations are targeted daily by cyber attackers.</a:t>
            </a:r>
          </a:p>
        </p:txBody>
      </p:sp>
      <p:sp>
        <p:nvSpPr>
          <p:cNvPr id="2" name="Slide Number Placeholder 1">
            <a:extLst>
              <a:ext uri="{FF2B5EF4-FFF2-40B4-BE49-F238E27FC236}">
                <a16:creationId xmlns:a16="http://schemas.microsoft.com/office/drawing/2014/main" id="{8B065C75-272B-4BB5-BA23-D80E8654D621}"/>
              </a:ext>
            </a:extLst>
          </p:cNvPr>
          <p:cNvSpPr>
            <a:spLocks noGrp="1"/>
          </p:cNvSpPr>
          <p:nvPr>
            <p:ph type="sldNum" sz="quarter" idx="12"/>
          </p:nvPr>
        </p:nvSpPr>
        <p:spPr/>
        <p:txBody>
          <a:bodyPr/>
          <a:lstStyle/>
          <a:p>
            <a:fld id="{C263D6C4-4840-40CC-AC84-17E24B3B7BDE}" type="slidenum">
              <a:rPr lang="en-US" smtClean="0"/>
              <a:pPr/>
              <a:t>2</a:t>
            </a:fld>
            <a:endParaRPr lang="en-US" dirty="0"/>
          </a:p>
        </p:txBody>
      </p:sp>
    </p:spTree>
    <p:extLst>
      <p:ext uri="{BB962C8B-B14F-4D97-AF65-F5344CB8AC3E}">
        <p14:creationId xmlns:p14="http://schemas.microsoft.com/office/powerpoint/2010/main" val="70982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152400" y="395577"/>
            <a:ext cx="11214100" cy="535531"/>
          </a:xfrm>
        </p:spPr>
        <p:txBody>
          <a:bodyPr/>
          <a:lstStyle/>
          <a:p>
            <a:r>
              <a:rPr lang="en-US" dirty="0"/>
              <a:t>Here is one such example -</a:t>
            </a: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p:txBody>
          <a:bodyPr/>
          <a:lstStyle/>
          <a:p>
            <a:r>
              <a:rPr lang="en-US" dirty="0"/>
              <a:t>Kaylee often shops form www.shopingkart.com and has her information like email id and credit card details saved on the website to enable a fast and hassle-free shopping experience.</a:t>
            </a:r>
          </a:p>
          <a:p>
            <a:endParaRPr lang="en-US" dirty="0"/>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3</a:t>
            </a:fld>
            <a:endParaRPr lang="en-US" dirty="0"/>
          </a:p>
        </p:txBody>
      </p:sp>
      <p:pic>
        <p:nvPicPr>
          <p:cNvPr id="4" name="Picture 3">
            <a:extLst>
              <a:ext uri="{FF2B5EF4-FFF2-40B4-BE49-F238E27FC236}">
                <a16:creationId xmlns:a16="http://schemas.microsoft.com/office/drawing/2014/main" id="{06FFF18E-8CC8-00B2-DCB9-80E194AAA150}"/>
              </a:ext>
            </a:extLst>
          </p:cNvPr>
          <p:cNvPicPr>
            <a:picLocks noChangeAspect="1"/>
          </p:cNvPicPr>
          <p:nvPr/>
        </p:nvPicPr>
        <p:blipFill>
          <a:blip r:embed="rId2"/>
          <a:stretch>
            <a:fillRect/>
          </a:stretch>
        </p:blipFill>
        <p:spPr>
          <a:xfrm>
            <a:off x="300624" y="2545916"/>
            <a:ext cx="7415409" cy="4171168"/>
          </a:xfrm>
          <a:prstGeom prst="rect">
            <a:avLst/>
          </a:prstGeom>
        </p:spPr>
      </p:pic>
    </p:spTree>
    <p:extLst>
      <p:ext uri="{BB962C8B-B14F-4D97-AF65-F5344CB8AC3E}">
        <p14:creationId xmlns:p14="http://schemas.microsoft.com/office/powerpoint/2010/main" val="373348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A6B31-5D68-463A-A071-D4CC72A6790C}"/>
              </a:ext>
            </a:extLst>
          </p:cNvPr>
          <p:cNvSpPr>
            <a:spLocks noGrp="1"/>
          </p:cNvSpPr>
          <p:nvPr>
            <p:ph type="title"/>
          </p:nvPr>
        </p:nvSpPr>
        <p:spPr/>
        <p:txBody>
          <a:bodyPr/>
          <a:lstStyle/>
          <a:p>
            <a:endParaRPr lang="en-IN"/>
          </a:p>
        </p:txBody>
      </p:sp>
      <p:sp>
        <p:nvSpPr>
          <p:cNvPr id="3" name="Slide Number Placeholder 2">
            <a:extLst>
              <a:ext uri="{FF2B5EF4-FFF2-40B4-BE49-F238E27FC236}">
                <a16:creationId xmlns:a16="http://schemas.microsoft.com/office/drawing/2014/main" id="{A3EF1E48-5B2C-F7E5-6AC2-3509E4261D08}"/>
              </a:ext>
            </a:extLst>
          </p:cNvPr>
          <p:cNvSpPr>
            <a:spLocks noGrp="1"/>
          </p:cNvSpPr>
          <p:nvPr>
            <p:ph type="sldNum" sz="quarter" idx="12"/>
          </p:nvPr>
        </p:nvSpPr>
        <p:spPr/>
        <p:txBody>
          <a:bodyPr/>
          <a:lstStyle/>
          <a:p>
            <a:fld id="{C263D6C4-4840-40CC-AC84-17E24B3B7BDE}" type="slidenum">
              <a:rPr lang="en-US" noProof="0" smtClean="0"/>
              <a:pPr/>
              <a:t>4</a:t>
            </a:fld>
            <a:endParaRPr lang="en-US" noProof="0" dirty="0"/>
          </a:p>
        </p:txBody>
      </p:sp>
      <p:pic>
        <p:nvPicPr>
          <p:cNvPr id="7" name="Picture Placeholder 6">
            <a:extLst>
              <a:ext uri="{FF2B5EF4-FFF2-40B4-BE49-F238E27FC236}">
                <a16:creationId xmlns:a16="http://schemas.microsoft.com/office/drawing/2014/main" id="{2D585F45-A2B5-311B-1EEC-A2CCA0FAB4FE}"/>
              </a:ext>
            </a:extLst>
          </p:cNvPr>
          <p:cNvPicPr>
            <a:picLocks noGrp="1" noChangeAspect="1"/>
          </p:cNvPicPr>
          <p:nvPr>
            <p:ph type="pic" idx="1"/>
          </p:nvPr>
        </p:nvPicPr>
        <p:blipFill>
          <a:blip r:embed="rId2"/>
          <a:srcRect l="3629" r="3629"/>
          <a:stretch>
            <a:fillRect/>
          </a:stretch>
        </p:blipFill>
        <p:spPr/>
      </p:pic>
      <p:sp>
        <p:nvSpPr>
          <p:cNvPr id="5" name="Text Placeholder 4">
            <a:extLst>
              <a:ext uri="{FF2B5EF4-FFF2-40B4-BE49-F238E27FC236}">
                <a16:creationId xmlns:a16="http://schemas.microsoft.com/office/drawing/2014/main" id="{FEDE8079-1577-A9E2-E48F-70DEC05A70B7}"/>
              </a:ext>
            </a:extLst>
          </p:cNvPr>
          <p:cNvSpPr>
            <a:spLocks noGrp="1"/>
          </p:cNvSpPr>
          <p:nvPr>
            <p:ph type="body" sz="half" idx="2"/>
          </p:nvPr>
        </p:nvSpPr>
        <p:spPr/>
        <p:txBody>
          <a:bodyPr/>
          <a:lstStyle/>
          <a:p>
            <a:r>
              <a:rPr lang="en-US" dirty="0"/>
              <a:t>One day Kaylee received an email that stated her eligibility for a special discount voucher from shoppingkart.com </a:t>
            </a:r>
          </a:p>
          <a:p>
            <a:r>
              <a:rPr lang="en-IN" dirty="0"/>
              <a:t>In order to receive the coupon code, she was asked to fill in her shopping kart.com account credentials.</a:t>
            </a:r>
          </a:p>
          <a:p>
            <a:r>
              <a:rPr lang="en-IN" dirty="0"/>
              <a:t>It did not seem fishy to her at that time as she thought it was just an account verification step.</a:t>
            </a:r>
          </a:p>
        </p:txBody>
      </p:sp>
    </p:spTree>
    <p:extLst>
      <p:ext uri="{BB962C8B-B14F-4D97-AF65-F5344CB8AC3E}">
        <p14:creationId xmlns:p14="http://schemas.microsoft.com/office/powerpoint/2010/main" val="585617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CD939-9AE9-1361-ECFF-B8B0D0AF11DC}"/>
              </a:ext>
            </a:extLst>
          </p:cNvPr>
          <p:cNvSpPr>
            <a:spLocks noGrp="1"/>
          </p:cNvSpPr>
          <p:nvPr>
            <p:ph type="title"/>
          </p:nvPr>
        </p:nvSpPr>
        <p:spPr/>
        <p:txBody>
          <a:bodyPr/>
          <a:lstStyle/>
          <a:p>
            <a:endParaRPr lang="en-IN"/>
          </a:p>
        </p:txBody>
      </p:sp>
      <p:sp>
        <p:nvSpPr>
          <p:cNvPr id="3" name="Slide Number Placeholder 2">
            <a:extLst>
              <a:ext uri="{FF2B5EF4-FFF2-40B4-BE49-F238E27FC236}">
                <a16:creationId xmlns:a16="http://schemas.microsoft.com/office/drawing/2014/main" id="{6669D3BC-FD75-C2CC-64E6-0B13F48433C0}"/>
              </a:ext>
            </a:extLst>
          </p:cNvPr>
          <p:cNvSpPr>
            <a:spLocks noGrp="1"/>
          </p:cNvSpPr>
          <p:nvPr>
            <p:ph type="sldNum" sz="quarter" idx="12"/>
          </p:nvPr>
        </p:nvSpPr>
        <p:spPr/>
        <p:txBody>
          <a:bodyPr/>
          <a:lstStyle/>
          <a:p>
            <a:fld id="{C263D6C4-4840-40CC-AC84-17E24B3B7BDE}" type="slidenum">
              <a:rPr lang="en-US" noProof="0" smtClean="0"/>
              <a:pPr/>
              <a:t>5</a:t>
            </a:fld>
            <a:endParaRPr lang="en-US" noProof="0" dirty="0"/>
          </a:p>
        </p:txBody>
      </p:sp>
      <p:pic>
        <p:nvPicPr>
          <p:cNvPr id="7" name="Picture Placeholder 6">
            <a:extLst>
              <a:ext uri="{FF2B5EF4-FFF2-40B4-BE49-F238E27FC236}">
                <a16:creationId xmlns:a16="http://schemas.microsoft.com/office/drawing/2014/main" id="{23BC0472-CFBC-A57B-4EDC-C5A78F8A59F5}"/>
              </a:ext>
            </a:extLst>
          </p:cNvPr>
          <p:cNvPicPr>
            <a:picLocks noGrp="1" noChangeAspect="1"/>
          </p:cNvPicPr>
          <p:nvPr>
            <p:ph type="pic" idx="1"/>
          </p:nvPr>
        </p:nvPicPr>
        <p:blipFill>
          <a:blip r:embed="rId2"/>
          <a:srcRect l="3629" r="3629"/>
          <a:stretch>
            <a:fillRect/>
          </a:stretch>
        </p:blipFill>
        <p:spPr/>
      </p:pic>
      <p:sp>
        <p:nvSpPr>
          <p:cNvPr id="5" name="Text Placeholder 4">
            <a:extLst>
              <a:ext uri="{FF2B5EF4-FFF2-40B4-BE49-F238E27FC236}">
                <a16:creationId xmlns:a16="http://schemas.microsoft.com/office/drawing/2014/main" id="{5AA5D01F-F4A5-9F2E-09CC-4F987B3E1B89}"/>
              </a:ext>
            </a:extLst>
          </p:cNvPr>
          <p:cNvSpPr>
            <a:spLocks noGrp="1"/>
          </p:cNvSpPr>
          <p:nvPr>
            <p:ph type="body" sz="half" idx="2"/>
          </p:nvPr>
        </p:nvSpPr>
        <p:spPr>
          <a:xfrm>
            <a:off x="456066" y="1444648"/>
            <a:ext cx="3365063" cy="4579079"/>
          </a:xfrm>
        </p:spPr>
        <p:txBody>
          <a:bodyPr/>
          <a:lstStyle/>
          <a:p>
            <a:r>
              <a:rPr lang="en-IN" dirty="0"/>
              <a:t>Little did she realize the danger she would be facing.</a:t>
            </a:r>
          </a:p>
          <a:p>
            <a:r>
              <a:rPr lang="en-IN" dirty="0"/>
              <a:t>She was knocked off her feet when a substantial amount of money was wiped off her account.</a:t>
            </a:r>
          </a:p>
          <a:p>
            <a:endParaRPr lang="en-IN" dirty="0"/>
          </a:p>
          <a:p>
            <a:r>
              <a:rPr lang="en-IN" dirty="0"/>
              <a:t>This happened because the email she received was fake and her shoppingkart.com account witnessed unauthorized access from a third party.</a:t>
            </a:r>
          </a:p>
          <a:p>
            <a:endParaRPr lang="en-IN" dirty="0"/>
          </a:p>
          <a:p>
            <a:r>
              <a:rPr lang="en-IN" b="1" dirty="0"/>
              <a:t>This type of attack is known as a  Cyber Attack and the person who carries it out is known as a Hacker.</a:t>
            </a:r>
          </a:p>
        </p:txBody>
      </p:sp>
    </p:spTree>
    <p:extLst>
      <p:ext uri="{BB962C8B-B14F-4D97-AF65-F5344CB8AC3E}">
        <p14:creationId xmlns:p14="http://schemas.microsoft.com/office/powerpoint/2010/main" val="3491133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9157D-7C6B-0818-EB5E-9E495F28DA1F}"/>
              </a:ext>
            </a:extLst>
          </p:cNvPr>
          <p:cNvSpPr>
            <a:spLocks noGrp="1"/>
          </p:cNvSpPr>
          <p:nvPr>
            <p:ph type="title"/>
          </p:nvPr>
        </p:nvSpPr>
        <p:spPr/>
        <p:txBody>
          <a:bodyPr/>
          <a:lstStyle/>
          <a:p>
            <a:r>
              <a:rPr lang="en-IN" dirty="0"/>
              <a:t>Types of Cyber Attacks</a:t>
            </a:r>
          </a:p>
        </p:txBody>
      </p:sp>
      <p:sp>
        <p:nvSpPr>
          <p:cNvPr id="3" name="Slide Number Placeholder 2">
            <a:extLst>
              <a:ext uri="{FF2B5EF4-FFF2-40B4-BE49-F238E27FC236}">
                <a16:creationId xmlns:a16="http://schemas.microsoft.com/office/drawing/2014/main" id="{4014F2AA-61D9-1855-9607-9D437366E6EC}"/>
              </a:ext>
            </a:extLst>
          </p:cNvPr>
          <p:cNvSpPr>
            <a:spLocks noGrp="1"/>
          </p:cNvSpPr>
          <p:nvPr>
            <p:ph type="sldNum" sz="quarter" idx="12"/>
          </p:nvPr>
        </p:nvSpPr>
        <p:spPr/>
        <p:txBody>
          <a:bodyPr/>
          <a:lstStyle/>
          <a:p>
            <a:fld id="{C263D6C4-4840-40CC-AC84-17E24B3B7BDE}" type="slidenum">
              <a:rPr lang="en-US" noProof="0" smtClean="0"/>
              <a:pPr/>
              <a:t>6</a:t>
            </a:fld>
            <a:endParaRPr lang="en-US" noProof="0" dirty="0"/>
          </a:p>
        </p:txBody>
      </p:sp>
      <p:sp>
        <p:nvSpPr>
          <p:cNvPr id="4" name="Text Placeholder 3">
            <a:extLst>
              <a:ext uri="{FF2B5EF4-FFF2-40B4-BE49-F238E27FC236}">
                <a16:creationId xmlns:a16="http://schemas.microsoft.com/office/drawing/2014/main" id="{09494DE0-D8B7-A040-A52C-3CA866D5EED9}"/>
              </a:ext>
            </a:extLst>
          </p:cNvPr>
          <p:cNvSpPr>
            <a:spLocks noGrp="1"/>
          </p:cNvSpPr>
          <p:nvPr>
            <p:ph type="body" sz="quarter" idx="13"/>
          </p:nvPr>
        </p:nvSpPr>
        <p:spPr>
          <a:xfrm>
            <a:off x="444500" y="1625385"/>
            <a:ext cx="7658100" cy="4940515"/>
          </a:xfrm>
        </p:spPr>
        <p:txBody>
          <a:bodyPr/>
          <a:lstStyle/>
          <a:p>
            <a:r>
              <a:rPr lang="en-US" sz="1900" b="0" i="0" dirty="0">
                <a:solidFill>
                  <a:srgbClr val="BDC1C6"/>
                </a:solidFill>
                <a:effectLst/>
                <a:latin typeface="arial" panose="020B0604020202020204" pitchFamily="34" charset="0"/>
              </a:rPr>
              <a:t>A cyber attack happens when </a:t>
            </a:r>
            <a:r>
              <a:rPr lang="en-US" sz="1900" b="1" i="0" dirty="0">
                <a:solidFill>
                  <a:srgbClr val="BDC1C6"/>
                </a:solidFill>
                <a:effectLst/>
                <a:latin typeface="arial" panose="020B0604020202020204" pitchFamily="34" charset="0"/>
              </a:rPr>
              <a:t>cybercriminals try to gain illegal access to electronic data stored on a computer or a network</a:t>
            </a:r>
            <a:r>
              <a:rPr lang="en-US" sz="1900" b="0" i="0" dirty="0">
                <a:solidFill>
                  <a:srgbClr val="BDC1C6"/>
                </a:solidFill>
                <a:effectLst/>
                <a:latin typeface="arial" panose="020B0604020202020204" pitchFamily="34" charset="0"/>
              </a:rPr>
              <a:t>. The intent might be to inflict reputational damage or harm to a business or person, or theft of valuable data.</a:t>
            </a:r>
          </a:p>
          <a:p>
            <a:r>
              <a:rPr lang="en-US" sz="1900" dirty="0">
                <a:solidFill>
                  <a:srgbClr val="BDC1C6"/>
                </a:solidFill>
                <a:latin typeface="arial" panose="020B0604020202020204" pitchFamily="34" charset="0"/>
              </a:rPr>
              <a:t>The five main different types of </a:t>
            </a:r>
            <a:r>
              <a:rPr lang="en-IN" sz="1900" dirty="0">
                <a:solidFill>
                  <a:srgbClr val="BDC1C6"/>
                </a:solidFill>
                <a:latin typeface="arial" panose="020B0604020202020204" pitchFamily="34" charset="0"/>
              </a:rPr>
              <a:t>Cyber Attacks are the following-</a:t>
            </a:r>
          </a:p>
          <a:p>
            <a:pPr marL="0" indent="0">
              <a:buNone/>
            </a:pPr>
            <a:r>
              <a:rPr lang="en-IN" sz="1900" dirty="0">
                <a:solidFill>
                  <a:srgbClr val="BDC1C6"/>
                </a:solidFill>
                <a:latin typeface="arial" panose="020B0604020202020204" pitchFamily="34" charset="0"/>
              </a:rPr>
              <a:t>    1)  Malware Attack</a:t>
            </a:r>
          </a:p>
          <a:p>
            <a:pPr marL="0" indent="0">
              <a:buNone/>
            </a:pPr>
            <a:r>
              <a:rPr lang="en-IN" sz="1900" dirty="0">
                <a:solidFill>
                  <a:srgbClr val="BDC1C6"/>
                </a:solidFill>
                <a:latin typeface="arial" panose="020B0604020202020204" pitchFamily="34" charset="0"/>
              </a:rPr>
              <a:t>    2) Social Engineering Attack</a:t>
            </a:r>
          </a:p>
          <a:p>
            <a:pPr marL="0" indent="0">
              <a:buNone/>
            </a:pPr>
            <a:r>
              <a:rPr lang="en-IN" sz="1900" dirty="0">
                <a:solidFill>
                  <a:srgbClr val="BDC1C6"/>
                </a:solidFill>
                <a:latin typeface="arial" panose="020B0604020202020204" pitchFamily="34" charset="0"/>
              </a:rPr>
              <a:t>    3) Man in the Middle</a:t>
            </a:r>
          </a:p>
          <a:p>
            <a:pPr marL="0" indent="0">
              <a:buNone/>
            </a:pPr>
            <a:r>
              <a:rPr lang="en-IN" sz="1900" dirty="0">
                <a:solidFill>
                  <a:srgbClr val="BDC1C6"/>
                </a:solidFill>
                <a:latin typeface="arial" panose="020B0604020202020204" pitchFamily="34" charset="0"/>
              </a:rPr>
              <a:t>    4) Denial of the Service Attack</a:t>
            </a:r>
          </a:p>
          <a:p>
            <a:pPr marL="0" indent="0">
              <a:buNone/>
            </a:pPr>
            <a:r>
              <a:rPr lang="en-IN" sz="1900" dirty="0">
                <a:solidFill>
                  <a:srgbClr val="BDC1C6"/>
                </a:solidFill>
                <a:latin typeface="arial" panose="020B0604020202020204" pitchFamily="34" charset="0"/>
              </a:rPr>
              <a:t>    5) SQL Injection Attack</a:t>
            </a:r>
          </a:p>
          <a:p>
            <a:pPr marL="0" indent="0">
              <a:buNone/>
            </a:pPr>
            <a:r>
              <a:rPr lang="en-IN" sz="1900" dirty="0">
                <a:solidFill>
                  <a:srgbClr val="BDC1C6"/>
                </a:solidFill>
                <a:latin typeface="arial" panose="020B0604020202020204" pitchFamily="34" charset="0"/>
              </a:rPr>
              <a:t>These are explained in the following slides.</a:t>
            </a:r>
          </a:p>
          <a:p>
            <a:pPr marL="0" indent="0">
              <a:buNone/>
            </a:pPr>
            <a:endParaRPr lang="en-IN" sz="1900" dirty="0">
              <a:solidFill>
                <a:srgbClr val="BDC1C6"/>
              </a:solidFill>
              <a:latin typeface="arial" panose="020B0604020202020204" pitchFamily="34" charset="0"/>
            </a:endParaRPr>
          </a:p>
        </p:txBody>
      </p:sp>
    </p:spTree>
    <p:extLst>
      <p:ext uri="{BB962C8B-B14F-4D97-AF65-F5344CB8AC3E}">
        <p14:creationId xmlns:p14="http://schemas.microsoft.com/office/powerpoint/2010/main" val="2479910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6375D-4D8A-F01D-7E30-771AD0F6F72B}"/>
              </a:ext>
            </a:extLst>
          </p:cNvPr>
          <p:cNvSpPr>
            <a:spLocks noGrp="1"/>
          </p:cNvSpPr>
          <p:nvPr>
            <p:ph type="title"/>
          </p:nvPr>
        </p:nvSpPr>
        <p:spPr/>
        <p:txBody>
          <a:bodyPr/>
          <a:lstStyle/>
          <a:p>
            <a:r>
              <a:rPr lang="en-IN" dirty="0"/>
              <a:t>Five Types of Cyber Attacks</a:t>
            </a:r>
          </a:p>
        </p:txBody>
      </p:sp>
      <p:pic>
        <p:nvPicPr>
          <p:cNvPr id="15" name="Picture Placeholder 14">
            <a:extLst>
              <a:ext uri="{FF2B5EF4-FFF2-40B4-BE49-F238E27FC236}">
                <a16:creationId xmlns:a16="http://schemas.microsoft.com/office/drawing/2014/main" id="{39EC2338-AA75-532E-0D1B-64F5C20BEE64}"/>
              </a:ext>
            </a:extLst>
          </p:cNvPr>
          <p:cNvPicPr>
            <a:picLocks noGrp="1" noChangeAspect="1"/>
          </p:cNvPicPr>
          <p:nvPr>
            <p:ph type="pic" sz="quarter" idx="13"/>
          </p:nvPr>
        </p:nvPicPr>
        <p:blipFill>
          <a:blip r:embed="rId2"/>
          <a:srcRect l="22889" r="22889"/>
          <a:stretch>
            <a:fillRect/>
          </a:stretch>
        </p:blipFill>
        <p:spPr/>
      </p:pic>
      <p:pic>
        <p:nvPicPr>
          <p:cNvPr id="17" name="Picture Placeholder 16">
            <a:extLst>
              <a:ext uri="{FF2B5EF4-FFF2-40B4-BE49-F238E27FC236}">
                <a16:creationId xmlns:a16="http://schemas.microsoft.com/office/drawing/2014/main" id="{EF00364C-722A-6025-7604-AEFFFB6DB6B3}"/>
              </a:ext>
            </a:extLst>
          </p:cNvPr>
          <p:cNvPicPr>
            <a:picLocks noGrp="1" noChangeAspect="1"/>
          </p:cNvPicPr>
          <p:nvPr>
            <p:ph type="pic" sz="quarter" idx="14"/>
          </p:nvPr>
        </p:nvPicPr>
        <p:blipFill>
          <a:blip r:embed="rId3"/>
          <a:srcRect l="7633" r="7633"/>
          <a:stretch>
            <a:fillRect/>
          </a:stretch>
        </p:blipFill>
        <p:spPr/>
      </p:pic>
      <p:pic>
        <p:nvPicPr>
          <p:cNvPr id="19" name="Picture Placeholder 18">
            <a:extLst>
              <a:ext uri="{FF2B5EF4-FFF2-40B4-BE49-F238E27FC236}">
                <a16:creationId xmlns:a16="http://schemas.microsoft.com/office/drawing/2014/main" id="{A58ADB52-059E-3E05-5365-A2E1719F321E}"/>
              </a:ext>
            </a:extLst>
          </p:cNvPr>
          <p:cNvPicPr>
            <a:picLocks noGrp="1" noChangeAspect="1"/>
          </p:cNvPicPr>
          <p:nvPr>
            <p:ph type="pic" sz="quarter" idx="15"/>
          </p:nvPr>
        </p:nvPicPr>
        <p:blipFill>
          <a:blip r:embed="rId4"/>
          <a:srcRect l="22295" r="22295"/>
          <a:stretch>
            <a:fillRect/>
          </a:stretch>
        </p:blipFill>
        <p:spPr/>
      </p:pic>
      <p:pic>
        <p:nvPicPr>
          <p:cNvPr id="21" name="Picture Placeholder 20">
            <a:extLst>
              <a:ext uri="{FF2B5EF4-FFF2-40B4-BE49-F238E27FC236}">
                <a16:creationId xmlns:a16="http://schemas.microsoft.com/office/drawing/2014/main" id="{DB946F26-2B9A-6BC6-C7D1-847638142D39}"/>
              </a:ext>
            </a:extLst>
          </p:cNvPr>
          <p:cNvPicPr>
            <a:picLocks noGrp="1" noChangeAspect="1"/>
          </p:cNvPicPr>
          <p:nvPr>
            <p:ph type="pic" sz="quarter" idx="16"/>
          </p:nvPr>
        </p:nvPicPr>
        <p:blipFill>
          <a:blip r:embed="rId5"/>
          <a:srcRect t="820" b="820"/>
          <a:stretch>
            <a:fillRect/>
          </a:stretch>
        </p:blipFill>
        <p:spPr/>
      </p:pic>
      <p:pic>
        <p:nvPicPr>
          <p:cNvPr id="23" name="Picture Placeholder 22">
            <a:extLst>
              <a:ext uri="{FF2B5EF4-FFF2-40B4-BE49-F238E27FC236}">
                <a16:creationId xmlns:a16="http://schemas.microsoft.com/office/drawing/2014/main" id="{0E34FD94-6474-27B7-07D4-7B19BE63F22A}"/>
              </a:ext>
            </a:extLst>
          </p:cNvPr>
          <p:cNvPicPr>
            <a:picLocks noGrp="1" noChangeAspect="1"/>
          </p:cNvPicPr>
          <p:nvPr>
            <p:ph type="pic" sz="quarter" idx="17"/>
          </p:nvPr>
        </p:nvPicPr>
        <p:blipFill>
          <a:blip r:embed="rId6"/>
          <a:srcRect l="23648" r="23648"/>
          <a:stretch>
            <a:fillRect/>
          </a:stretch>
        </p:blipFill>
        <p:spPr>
          <a:xfrm>
            <a:off x="9954283" y="2096716"/>
            <a:ext cx="1386817" cy="1259505"/>
          </a:xfrm>
        </p:spPr>
      </p:pic>
      <p:sp>
        <p:nvSpPr>
          <p:cNvPr id="8" name="Text Placeholder 7">
            <a:extLst>
              <a:ext uri="{FF2B5EF4-FFF2-40B4-BE49-F238E27FC236}">
                <a16:creationId xmlns:a16="http://schemas.microsoft.com/office/drawing/2014/main" id="{654BBC5F-35D2-DB9F-074E-95C0716E40B5}"/>
              </a:ext>
            </a:extLst>
          </p:cNvPr>
          <p:cNvSpPr>
            <a:spLocks noGrp="1"/>
          </p:cNvSpPr>
          <p:nvPr>
            <p:ph type="body" sz="quarter" idx="18"/>
          </p:nvPr>
        </p:nvSpPr>
        <p:spPr/>
        <p:txBody>
          <a:bodyPr/>
          <a:lstStyle/>
          <a:p>
            <a:r>
              <a:rPr lang="en-IN" sz="2000" dirty="0"/>
              <a:t>Malware Attack</a:t>
            </a:r>
          </a:p>
        </p:txBody>
      </p:sp>
      <p:sp>
        <p:nvSpPr>
          <p:cNvPr id="9" name="Text Placeholder 8">
            <a:extLst>
              <a:ext uri="{FF2B5EF4-FFF2-40B4-BE49-F238E27FC236}">
                <a16:creationId xmlns:a16="http://schemas.microsoft.com/office/drawing/2014/main" id="{23E8C6F0-E77E-5B31-7A1A-2DF15429334E}"/>
              </a:ext>
            </a:extLst>
          </p:cNvPr>
          <p:cNvSpPr>
            <a:spLocks noGrp="1"/>
          </p:cNvSpPr>
          <p:nvPr>
            <p:ph type="body" sz="quarter" idx="19"/>
          </p:nvPr>
        </p:nvSpPr>
        <p:spPr/>
        <p:txBody>
          <a:bodyPr/>
          <a:lstStyle/>
          <a:p>
            <a:r>
              <a:rPr lang="en-IN" sz="2000" dirty="0">
                <a:solidFill>
                  <a:srgbClr val="BDC1C6"/>
                </a:solidFill>
                <a:latin typeface="arial" panose="020B0604020202020204" pitchFamily="34" charset="0"/>
              </a:rPr>
              <a:t>Social Engineering Attack</a:t>
            </a:r>
          </a:p>
          <a:p>
            <a:endParaRPr lang="en-IN" dirty="0"/>
          </a:p>
        </p:txBody>
      </p:sp>
      <p:sp>
        <p:nvSpPr>
          <p:cNvPr id="10" name="Text Placeholder 9">
            <a:extLst>
              <a:ext uri="{FF2B5EF4-FFF2-40B4-BE49-F238E27FC236}">
                <a16:creationId xmlns:a16="http://schemas.microsoft.com/office/drawing/2014/main" id="{DD800B2E-35AD-5F42-8E8C-446D6C5F03FE}"/>
              </a:ext>
            </a:extLst>
          </p:cNvPr>
          <p:cNvSpPr>
            <a:spLocks noGrp="1"/>
          </p:cNvSpPr>
          <p:nvPr>
            <p:ph type="body" sz="quarter" idx="20"/>
          </p:nvPr>
        </p:nvSpPr>
        <p:spPr/>
        <p:txBody>
          <a:bodyPr/>
          <a:lstStyle/>
          <a:p>
            <a:r>
              <a:rPr lang="en-IN" sz="2000" dirty="0">
                <a:solidFill>
                  <a:srgbClr val="BDC1C6"/>
                </a:solidFill>
                <a:latin typeface="arial" panose="020B0604020202020204" pitchFamily="34" charset="0"/>
              </a:rPr>
              <a:t>Man in the Middle</a:t>
            </a:r>
          </a:p>
          <a:p>
            <a:endParaRPr lang="en-IN" dirty="0"/>
          </a:p>
        </p:txBody>
      </p:sp>
      <p:sp>
        <p:nvSpPr>
          <p:cNvPr id="11" name="Text Placeholder 10">
            <a:extLst>
              <a:ext uri="{FF2B5EF4-FFF2-40B4-BE49-F238E27FC236}">
                <a16:creationId xmlns:a16="http://schemas.microsoft.com/office/drawing/2014/main" id="{E8831DB0-CA10-255B-5FCF-71394F0D72A5}"/>
              </a:ext>
            </a:extLst>
          </p:cNvPr>
          <p:cNvSpPr>
            <a:spLocks noGrp="1"/>
          </p:cNvSpPr>
          <p:nvPr>
            <p:ph type="body" sz="quarter" idx="21"/>
          </p:nvPr>
        </p:nvSpPr>
        <p:spPr/>
        <p:txBody>
          <a:bodyPr/>
          <a:lstStyle/>
          <a:p>
            <a:r>
              <a:rPr lang="en-IN" sz="2000" dirty="0">
                <a:solidFill>
                  <a:srgbClr val="BDC1C6"/>
                </a:solidFill>
                <a:latin typeface="arial" panose="020B0604020202020204" pitchFamily="34" charset="0"/>
              </a:rPr>
              <a:t>Denial of the Service Attack</a:t>
            </a:r>
          </a:p>
          <a:p>
            <a:endParaRPr lang="en-IN" dirty="0"/>
          </a:p>
        </p:txBody>
      </p:sp>
      <p:sp>
        <p:nvSpPr>
          <p:cNvPr id="12" name="Text Placeholder 11">
            <a:extLst>
              <a:ext uri="{FF2B5EF4-FFF2-40B4-BE49-F238E27FC236}">
                <a16:creationId xmlns:a16="http://schemas.microsoft.com/office/drawing/2014/main" id="{F47A2A86-0904-B507-5964-60147F3DA915}"/>
              </a:ext>
            </a:extLst>
          </p:cNvPr>
          <p:cNvSpPr>
            <a:spLocks noGrp="1"/>
          </p:cNvSpPr>
          <p:nvPr>
            <p:ph type="body" sz="quarter" idx="22"/>
          </p:nvPr>
        </p:nvSpPr>
        <p:spPr>
          <a:xfrm>
            <a:off x="9882460" y="4240093"/>
            <a:ext cx="1776140" cy="1463040"/>
          </a:xfrm>
        </p:spPr>
        <p:txBody>
          <a:bodyPr/>
          <a:lstStyle/>
          <a:p>
            <a:r>
              <a:rPr lang="en-IN" sz="2000" dirty="0">
                <a:solidFill>
                  <a:srgbClr val="BDC1C6"/>
                </a:solidFill>
                <a:latin typeface="arial" panose="020B0604020202020204" pitchFamily="34" charset="0"/>
              </a:rPr>
              <a:t>SQL Injection Attack</a:t>
            </a:r>
          </a:p>
          <a:p>
            <a:endParaRPr lang="en-IN" dirty="0"/>
          </a:p>
        </p:txBody>
      </p:sp>
      <p:sp>
        <p:nvSpPr>
          <p:cNvPr id="13" name="Slide Number Placeholder 12">
            <a:extLst>
              <a:ext uri="{FF2B5EF4-FFF2-40B4-BE49-F238E27FC236}">
                <a16:creationId xmlns:a16="http://schemas.microsoft.com/office/drawing/2014/main" id="{BED6DE65-0B4C-9BC3-4B4B-C8356873D9F6}"/>
              </a:ext>
            </a:extLst>
          </p:cNvPr>
          <p:cNvSpPr>
            <a:spLocks noGrp="1"/>
          </p:cNvSpPr>
          <p:nvPr>
            <p:ph type="sldNum" sz="quarter" idx="12"/>
          </p:nvPr>
        </p:nvSpPr>
        <p:spPr/>
        <p:txBody>
          <a:bodyPr/>
          <a:lstStyle/>
          <a:p>
            <a:fld id="{C263D6C4-4840-40CC-AC84-17E24B3B7BDE}" type="slidenum">
              <a:rPr lang="en-US" noProof="0" smtClean="0"/>
              <a:pPr/>
              <a:t>7</a:t>
            </a:fld>
            <a:endParaRPr lang="en-US" noProof="0" dirty="0"/>
          </a:p>
        </p:txBody>
      </p:sp>
    </p:spTree>
    <p:extLst>
      <p:ext uri="{BB962C8B-B14F-4D97-AF65-F5344CB8AC3E}">
        <p14:creationId xmlns:p14="http://schemas.microsoft.com/office/powerpoint/2010/main" val="3833054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9D42F-897D-34B7-5D47-75D8CCF64CD0}"/>
              </a:ext>
            </a:extLst>
          </p:cNvPr>
          <p:cNvSpPr>
            <a:spLocks noGrp="1"/>
          </p:cNvSpPr>
          <p:nvPr>
            <p:ph type="title"/>
          </p:nvPr>
        </p:nvSpPr>
        <p:spPr/>
        <p:txBody>
          <a:bodyPr/>
          <a:lstStyle/>
          <a:p>
            <a:r>
              <a:rPr lang="en-IN" dirty="0"/>
              <a:t>1. Malware Attack</a:t>
            </a:r>
          </a:p>
        </p:txBody>
      </p:sp>
      <p:sp>
        <p:nvSpPr>
          <p:cNvPr id="3" name="Slide Number Placeholder 2">
            <a:extLst>
              <a:ext uri="{FF2B5EF4-FFF2-40B4-BE49-F238E27FC236}">
                <a16:creationId xmlns:a16="http://schemas.microsoft.com/office/drawing/2014/main" id="{ECF8243C-52CC-5990-655C-79B70210BA7F}"/>
              </a:ext>
            </a:extLst>
          </p:cNvPr>
          <p:cNvSpPr>
            <a:spLocks noGrp="1"/>
          </p:cNvSpPr>
          <p:nvPr>
            <p:ph type="sldNum" sz="quarter" idx="12"/>
          </p:nvPr>
        </p:nvSpPr>
        <p:spPr/>
        <p:txBody>
          <a:bodyPr/>
          <a:lstStyle/>
          <a:p>
            <a:fld id="{C263D6C4-4840-40CC-AC84-17E24B3B7BDE}" type="slidenum">
              <a:rPr lang="en-US" noProof="0" smtClean="0"/>
              <a:pPr/>
              <a:t>8</a:t>
            </a:fld>
            <a:endParaRPr lang="en-US" noProof="0" dirty="0"/>
          </a:p>
        </p:txBody>
      </p:sp>
      <p:sp>
        <p:nvSpPr>
          <p:cNvPr id="4" name="Text Placeholder 3">
            <a:extLst>
              <a:ext uri="{FF2B5EF4-FFF2-40B4-BE49-F238E27FC236}">
                <a16:creationId xmlns:a16="http://schemas.microsoft.com/office/drawing/2014/main" id="{E5330928-3C0C-38FD-5780-25B1A6B911D9}"/>
              </a:ext>
            </a:extLst>
          </p:cNvPr>
          <p:cNvSpPr>
            <a:spLocks noGrp="1"/>
          </p:cNvSpPr>
          <p:nvPr>
            <p:ph type="body" sz="quarter" idx="13"/>
          </p:nvPr>
        </p:nvSpPr>
        <p:spPr/>
        <p:txBody>
          <a:bodyPr/>
          <a:lstStyle/>
          <a:p>
            <a:r>
              <a:rPr lang="en-IN" sz="2000" dirty="0"/>
              <a:t>Malware refers to malicious software, viruses, ransomware, and worms. Trojan virus is also a form of malware that disguises itself as a legitimate software. </a:t>
            </a:r>
          </a:p>
        </p:txBody>
      </p:sp>
      <p:pic>
        <p:nvPicPr>
          <p:cNvPr id="6" name="Picture 5">
            <a:extLst>
              <a:ext uri="{FF2B5EF4-FFF2-40B4-BE49-F238E27FC236}">
                <a16:creationId xmlns:a16="http://schemas.microsoft.com/office/drawing/2014/main" id="{E200E7D3-8269-9FBF-E85D-B0EBF99EB25A}"/>
              </a:ext>
            </a:extLst>
          </p:cNvPr>
          <p:cNvPicPr>
            <a:picLocks noChangeAspect="1"/>
          </p:cNvPicPr>
          <p:nvPr/>
        </p:nvPicPr>
        <p:blipFill>
          <a:blip r:embed="rId2"/>
          <a:stretch>
            <a:fillRect/>
          </a:stretch>
        </p:blipFill>
        <p:spPr>
          <a:xfrm>
            <a:off x="1850595" y="3009930"/>
            <a:ext cx="4626405" cy="3487707"/>
          </a:xfrm>
          <a:prstGeom prst="rect">
            <a:avLst/>
          </a:prstGeom>
        </p:spPr>
      </p:pic>
    </p:spTree>
    <p:extLst>
      <p:ext uri="{BB962C8B-B14F-4D97-AF65-F5344CB8AC3E}">
        <p14:creationId xmlns:p14="http://schemas.microsoft.com/office/powerpoint/2010/main" val="3357278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B2912-DB62-531B-4A40-9624E511244A}"/>
              </a:ext>
            </a:extLst>
          </p:cNvPr>
          <p:cNvSpPr>
            <a:spLocks noGrp="1"/>
          </p:cNvSpPr>
          <p:nvPr>
            <p:ph type="title"/>
          </p:nvPr>
        </p:nvSpPr>
        <p:spPr>
          <a:xfrm>
            <a:off x="444500" y="542925"/>
            <a:ext cx="11214100" cy="66675"/>
          </a:xfrm>
        </p:spPr>
        <p:txBody>
          <a:bodyPr/>
          <a:lstStyle/>
          <a:p>
            <a:endParaRPr lang="en-IN" dirty="0"/>
          </a:p>
        </p:txBody>
      </p:sp>
      <p:sp>
        <p:nvSpPr>
          <p:cNvPr id="3" name="Slide Number Placeholder 2">
            <a:extLst>
              <a:ext uri="{FF2B5EF4-FFF2-40B4-BE49-F238E27FC236}">
                <a16:creationId xmlns:a16="http://schemas.microsoft.com/office/drawing/2014/main" id="{ECCF82C1-8AFC-E5CC-5921-9E7B2F5A1F8A}"/>
              </a:ext>
            </a:extLst>
          </p:cNvPr>
          <p:cNvSpPr>
            <a:spLocks noGrp="1"/>
          </p:cNvSpPr>
          <p:nvPr>
            <p:ph type="sldNum" sz="quarter" idx="12"/>
          </p:nvPr>
        </p:nvSpPr>
        <p:spPr/>
        <p:txBody>
          <a:bodyPr/>
          <a:lstStyle/>
          <a:p>
            <a:fld id="{C263D6C4-4840-40CC-AC84-17E24B3B7BDE}" type="slidenum">
              <a:rPr lang="en-US" noProof="0" smtClean="0"/>
              <a:pPr/>
              <a:t>9</a:t>
            </a:fld>
            <a:endParaRPr lang="en-US" noProof="0" dirty="0"/>
          </a:p>
        </p:txBody>
      </p:sp>
      <p:sp>
        <p:nvSpPr>
          <p:cNvPr id="4" name="Text Placeholder 3">
            <a:extLst>
              <a:ext uri="{FF2B5EF4-FFF2-40B4-BE49-F238E27FC236}">
                <a16:creationId xmlns:a16="http://schemas.microsoft.com/office/drawing/2014/main" id="{70D55107-04BD-EE31-E915-99E540AF5BBA}"/>
              </a:ext>
            </a:extLst>
          </p:cNvPr>
          <p:cNvSpPr>
            <a:spLocks noGrp="1"/>
          </p:cNvSpPr>
          <p:nvPr>
            <p:ph type="body" sz="quarter" idx="13"/>
          </p:nvPr>
        </p:nvSpPr>
        <p:spPr>
          <a:xfrm>
            <a:off x="444500" y="1181100"/>
            <a:ext cx="6718300" cy="5257799"/>
          </a:xfrm>
        </p:spPr>
        <p:txBody>
          <a:bodyPr/>
          <a:lstStyle/>
          <a:p>
            <a:r>
              <a:rPr lang="en-IN" sz="2000" dirty="0"/>
              <a:t>It gets into a system when the user clicks on suspicious links or downloads attachments or uses an infected pen drive. It then obtains all the information from the </a:t>
            </a:r>
            <a:r>
              <a:rPr lang="en-IN" sz="2000" dirty="0" err="1"/>
              <a:t>clients’s</a:t>
            </a:r>
            <a:r>
              <a:rPr lang="en-IN" sz="2000" dirty="0"/>
              <a:t> system.</a:t>
            </a:r>
          </a:p>
          <a:p>
            <a:r>
              <a:rPr lang="en-IN" sz="2000" dirty="0"/>
              <a:t>Famous types of malware are keylogger, virus, trojan horse and worms.</a:t>
            </a:r>
          </a:p>
        </p:txBody>
      </p:sp>
      <p:pic>
        <p:nvPicPr>
          <p:cNvPr id="6" name="Picture 5">
            <a:extLst>
              <a:ext uri="{FF2B5EF4-FFF2-40B4-BE49-F238E27FC236}">
                <a16:creationId xmlns:a16="http://schemas.microsoft.com/office/drawing/2014/main" id="{31A4072E-6A74-955B-56B8-7C35BF892BA5}"/>
              </a:ext>
            </a:extLst>
          </p:cNvPr>
          <p:cNvPicPr>
            <a:picLocks noChangeAspect="1"/>
          </p:cNvPicPr>
          <p:nvPr/>
        </p:nvPicPr>
        <p:blipFill>
          <a:blip r:embed="rId2"/>
          <a:stretch>
            <a:fillRect/>
          </a:stretch>
        </p:blipFill>
        <p:spPr>
          <a:xfrm>
            <a:off x="444500" y="3921124"/>
            <a:ext cx="8327228" cy="2393951"/>
          </a:xfrm>
          <a:prstGeom prst="rect">
            <a:avLst/>
          </a:prstGeom>
        </p:spPr>
      </p:pic>
    </p:spTree>
    <p:extLst>
      <p:ext uri="{BB962C8B-B14F-4D97-AF65-F5344CB8AC3E}">
        <p14:creationId xmlns:p14="http://schemas.microsoft.com/office/powerpoint/2010/main" val="1217901086"/>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3.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115</TotalTime>
  <Words>753</Words>
  <Application>Microsoft Office PowerPoint</Application>
  <PresentationFormat>Widescreen</PresentationFormat>
  <Paragraphs>66</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Arial</vt:lpstr>
      <vt:lpstr>Calibri</vt:lpstr>
      <vt:lpstr>Trade Gothic LT Pro</vt:lpstr>
      <vt:lpstr>Trebuchet MS</vt:lpstr>
      <vt:lpstr>Office Theme</vt:lpstr>
      <vt:lpstr>Cyber Security</vt:lpstr>
      <vt:lpstr>Cyber Attacks</vt:lpstr>
      <vt:lpstr>Here is one such example -</vt:lpstr>
      <vt:lpstr>PowerPoint Presentation</vt:lpstr>
      <vt:lpstr>PowerPoint Presentation</vt:lpstr>
      <vt:lpstr>Types of Cyber Attacks</vt:lpstr>
      <vt:lpstr>Five Types of Cyber Attacks</vt:lpstr>
      <vt:lpstr>1. Malware Attack</vt:lpstr>
      <vt:lpstr>PowerPoint Presentation</vt:lpstr>
      <vt:lpstr>2. Social Engineering Attack</vt:lpstr>
      <vt:lpstr>PowerPoint Presentation</vt:lpstr>
      <vt:lpstr>3. Man in the Middle Attack</vt:lpstr>
      <vt:lpstr>4. Denial of Service Attack</vt:lpstr>
      <vt:lpstr>5. SQL Injection Attack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dc:title>
  <dc:creator>Yash Dabas</dc:creator>
  <cp:lastModifiedBy>Yash Dabas</cp:lastModifiedBy>
  <cp:revision>2</cp:revision>
  <dcterms:created xsi:type="dcterms:W3CDTF">2022-09-12T12:49:52Z</dcterms:created>
  <dcterms:modified xsi:type="dcterms:W3CDTF">2022-09-16T10:15:53Z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